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2" r:id="rId6"/>
    <p:sldId id="261" r:id="rId7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AB7"/>
    <a:srgbClr val="4F4841"/>
    <a:srgbClr val="3333FF"/>
    <a:srgbClr val="003300"/>
    <a:srgbClr val="A0B0BE"/>
    <a:srgbClr val="EEFFFF"/>
    <a:srgbClr val="E9E5E5"/>
    <a:srgbClr val="BBB9BA"/>
    <a:srgbClr val="FDEDCE"/>
    <a:srgbClr val="D5E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>
              <a:defRPr sz="1300"/>
            </a:lvl1pPr>
          </a:lstStyle>
          <a:p>
            <a:fld id="{AB869139-45BD-4EF6-AA30-4FA8C32395F8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1" rIns="99040" bIns="4952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9040" tIns="49521" rIns="99040" bIns="49521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>
              <a:defRPr sz="1300"/>
            </a:lvl1pPr>
          </a:lstStyle>
          <a:p>
            <a:fld id="{A07C0D57-9712-42A0-85F2-7697965CCF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85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8B84-C588-412F-A288-7202A5760274}" type="datetime1">
              <a:rPr lang="en-US" altLang="zh-TW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953A-C48A-477E-B297-814AE740A654}" type="datetime1">
              <a:rPr lang="en-US" altLang="zh-TW" smtClean="0"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631B-3D8F-45DE-878D-2EC5F1586153}" type="datetime1">
              <a:rPr lang="en-US" altLang="zh-TW" smtClean="0"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C2C-29B6-49D2-BAC8-51A8D1B2FBBE}" type="datetime1">
              <a:rPr lang="en-US" altLang="zh-TW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F1C0-B559-4B46-809F-6A776B129A3E}" type="datetime1">
              <a:rPr lang="en-US" altLang="zh-TW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7E17-FB91-4099-B08A-63E5BFBC5907}" type="datetime1">
              <a:rPr lang="en-US" altLang="zh-TW" smtClean="0"/>
              <a:t>11/5/2024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E2BD-AADC-4EC7-A6D3-57C38A5883AF}" type="datetime1">
              <a:rPr lang="en-US" altLang="zh-TW" smtClean="0"/>
              <a:t>11/5/2024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1D4E-CB40-400C-972C-F76718C9B36D}" type="datetime1">
              <a:rPr lang="en-US" altLang="zh-TW" smtClean="0"/>
              <a:t>11/5/2024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D46E-426C-46D6-BFBB-2B71829020F3}" type="datetime1">
              <a:rPr lang="en-US" altLang="zh-TW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9899-DE84-487B-A9B7-2F0C0BFBD1DD}" type="datetime1">
              <a:rPr lang="en-US" altLang="zh-TW" smtClean="0"/>
              <a:t>11/5/2024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811C-D715-4A09-B85C-AC18F887A4C9}" type="datetime1">
              <a:rPr lang="en-US" altLang="zh-TW" smtClean="0"/>
              <a:t>11/5/2024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87C158-49E5-483C-8383-4B3E948705B5}" type="datetime1">
              <a:rPr lang="en-US" altLang="zh-TW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50843" y="1298448"/>
            <a:ext cx="8350785" cy="3255264"/>
          </a:xfrm>
        </p:spPr>
        <p:txBody>
          <a:bodyPr anchor="ctr" anchorCtr="0">
            <a:normAutofit/>
          </a:bodyPr>
          <a:lstStyle/>
          <a:p>
            <a:pPr algn="ctr"/>
            <a:r>
              <a:rPr lang="zh-TW" altLang="en-US" sz="5400" b="1" dirty="0"/>
              <a:t>學習預警查詢</a:t>
            </a:r>
            <a:br>
              <a:rPr lang="en-US" altLang="zh-TW" sz="5400" b="1" dirty="0"/>
            </a:br>
            <a:r>
              <a:rPr lang="en-US" altLang="zh-TW" sz="5400" b="1" dirty="0"/>
              <a:t>(Learning Warning Query)</a:t>
            </a:r>
            <a:br>
              <a:rPr lang="en-US" altLang="zh-TW" sz="5400" b="1" dirty="0"/>
            </a:br>
            <a:r>
              <a:rPr lang="en-US" altLang="zh-TW" sz="5400" b="1" dirty="0"/>
              <a:t>– </a:t>
            </a:r>
            <a:r>
              <a:rPr lang="zh-TW" altLang="en-US" sz="5400" b="1" dirty="0"/>
              <a:t>學生</a:t>
            </a:r>
            <a:r>
              <a:rPr lang="zh-TW" altLang="zh-TW" sz="5400" b="1" dirty="0"/>
              <a:t>端操作流程</a:t>
            </a:r>
            <a:br>
              <a:rPr lang="en-US" altLang="zh-TW" sz="5400" b="1" dirty="0"/>
            </a:br>
            <a:r>
              <a:rPr lang="en-US" altLang="zh-TW" sz="5400" b="1" dirty="0"/>
              <a:t>For Current Students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15" y="4439798"/>
            <a:ext cx="7315200" cy="1144848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</a:rPr>
              <a:t>實踐大學教務處教學發展一中心製</a:t>
            </a:r>
            <a:endParaRPr lang="en-US" altLang="zh-TW" sz="3200" b="1" dirty="0">
              <a:solidFill>
                <a:schemeClr val="bg1"/>
              </a:solidFill>
            </a:endParaRPr>
          </a:p>
          <a:p>
            <a:pPr algn="r"/>
            <a:r>
              <a:rPr lang="en-US" altLang="zh-TW" sz="2000" b="1" dirty="0">
                <a:solidFill>
                  <a:schemeClr val="bg1"/>
                </a:solidFill>
              </a:rPr>
              <a:t>113.08.14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800" y="2097734"/>
            <a:ext cx="2575011" cy="234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1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內容版面配置區 17"/>
          <p:cNvPicPr>
            <a:picLocks noGrp="1"/>
          </p:cNvPicPr>
          <p:nvPr>
            <p:ph idx="1"/>
          </p:nvPr>
        </p:nvPicPr>
        <p:blipFill rotWithShape="1">
          <a:blip r:embed="rId2"/>
          <a:srcRect t="8330" b="11948"/>
          <a:stretch/>
        </p:blipFill>
        <p:spPr bwMode="auto">
          <a:xfrm>
            <a:off x="3802636" y="738502"/>
            <a:ext cx="7315200" cy="328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內容版面配置區 17"/>
          <p:cNvPicPr>
            <a:picLocks noChangeAspect="1"/>
          </p:cNvPicPr>
          <p:nvPr/>
        </p:nvPicPr>
        <p:blipFill rotWithShape="1">
          <a:blip r:embed="rId2"/>
          <a:srcRect t="27145" r="84486" b="42177"/>
          <a:stretch/>
        </p:blipFill>
        <p:spPr bwMode="auto">
          <a:xfrm>
            <a:off x="8168935" y="2829891"/>
            <a:ext cx="2948901" cy="3280218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599" y="819000"/>
            <a:ext cx="3240000" cy="5220000"/>
          </a:xfrm>
        </p:spPr>
        <p:txBody>
          <a:bodyPr anchor="t">
            <a:noAutofit/>
          </a:bodyPr>
          <a:lstStyle/>
          <a:p>
            <a:r>
              <a:rPr lang="en-US" altLang="zh-TW" sz="2400" b="1" dirty="0"/>
              <a:t>1.</a:t>
            </a:r>
            <a:r>
              <a:rPr lang="zh-TW" altLang="en-US" sz="2400" b="1" dirty="0"/>
              <a:t>登入校務系統。</a:t>
            </a:r>
            <a:br>
              <a:rPr lang="en-US" altLang="zh-TW" sz="2400" b="1" dirty="0"/>
            </a:br>
            <a:r>
              <a:rPr lang="en-US" altLang="zh-TW" sz="2400" b="1" dirty="0"/>
              <a:t>2.</a:t>
            </a:r>
            <a:r>
              <a:rPr lang="zh-TW" altLang="en-US" sz="2400" b="1" dirty="0"/>
              <a:t>點選</a:t>
            </a:r>
            <a:r>
              <a:rPr lang="zh-TW" altLang="zh-TW" sz="2400" b="1" dirty="0"/>
              <a:t>「</a:t>
            </a:r>
            <a:r>
              <a:rPr lang="zh-TW" altLang="en-US" sz="2400" b="1" dirty="0"/>
              <a:t>教務資訊模組</a:t>
            </a:r>
            <a:r>
              <a:rPr lang="zh-TW" altLang="zh-TW" sz="2400" b="1" dirty="0"/>
              <a:t>」</a:t>
            </a:r>
            <a:r>
              <a:rPr lang="zh-TW" altLang="en-US" sz="2400" b="1" dirty="0"/>
              <a:t>。</a:t>
            </a:r>
            <a:br>
              <a:rPr lang="en-US" altLang="zh-TW" sz="2400" b="1" dirty="0"/>
            </a:br>
            <a:r>
              <a:rPr lang="en-US" altLang="zh-TW" sz="2400" b="1" dirty="0"/>
              <a:t>3.</a:t>
            </a:r>
            <a:r>
              <a:rPr lang="zh-TW" altLang="en-US" sz="2400" b="1" dirty="0"/>
              <a:t>點選</a:t>
            </a:r>
            <a:r>
              <a:rPr lang="zh-TW" altLang="zh-TW" sz="2400" b="1" dirty="0"/>
              <a:t>「</a:t>
            </a:r>
            <a:r>
              <a:rPr lang="zh-TW" altLang="en-US" sz="2400" b="1" dirty="0"/>
              <a:t>教務資訊系統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新版</a:t>
            </a:r>
            <a:r>
              <a:rPr lang="en-US" altLang="zh-TW" sz="2400" b="1" dirty="0"/>
              <a:t>)</a:t>
            </a:r>
            <a:r>
              <a:rPr lang="zh-TW" altLang="zh-TW" sz="2400" b="1" dirty="0"/>
              <a:t> 」</a:t>
            </a:r>
            <a:r>
              <a:rPr lang="zh-TW" altLang="en-US" sz="2400" b="1" dirty="0"/>
              <a:t>。</a:t>
            </a:r>
            <a:br>
              <a:rPr lang="en-US" altLang="zh-TW" sz="2400" b="1" dirty="0"/>
            </a:br>
            <a:br>
              <a:rPr lang="en-US" altLang="zh-TW" sz="2400" b="1" dirty="0"/>
            </a:br>
            <a:r>
              <a:rPr lang="en-US" altLang="zh-TW" sz="2000" b="1" dirty="0"/>
              <a:t>=====================</a:t>
            </a:r>
            <a:br>
              <a:rPr lang="en-US" altLang="zh-TW" sz="2000" b="1" dirty="0"/>
            </a:br>
            <a:r>
              <a:rPr lang="en-US" altLang="zh-TW" sz="2200" b="1" dirty="0"/>
              <a:t>1.Log in to the Administration System.</a:t>
            </a:r>
            <a:br>
              <a:rPr lang="en-US" altLang="zh-TW" sz="2200" b="1" dirty="0"/>
            </a:br>
            <a:r>
              <a:rPr lang="en-US" altLang="zh-TW" sz="2200" b="1" dirty="0"/>
              <a:t>2.Click on the  "</a:t>
            </a:r>
            <a:r>
              <a:rPr lang="zh-TW" altLang="en-US" sz="2200" b="1" dirty="0"/>
              <a:t>教務資訊模組</a:t>
            </a:r>
            <a:r>
              <a:rPr lang="en-US" altLang="zh-TW" sz="2200" b="1" dirty="0"/>
              <a:t>(Academic Affairs Module)" icon.</a:t>
            </a:r>
            <a:br>
              <a:rPr lang="en-US" altLang="zh-TW" sz="2200" b="1" dirty="0"/>
            </a:br>
            <a:r>
              <a:rPr lang="en-US" altLang="zh-TW" sz="2200" b="1" dirty="0"/>
              <a:t>3.Look for the option labeled"</a:t>
            </a:r>
            <a:r>
              <a:rPr lang="zh-TW" altLang="en-US" sz="2200" b="1" dirty="0"/>
              <a:t>教務資訊系統</a:t>
            </a:r>
            <a:r>
              <a:rPr lang="en-US" altLang="zh-TW" sz="2200" b="1" dirty="0"/>
              <a:t>(</a:t>
            </a:r>
            <a:r>
              <a:rPr lang="zh-TW" altLang="en-US" sz="2200" b="1" dirty="0"/>
              <a:t>新版</a:t>
            </a:r>
            <a:r>
              <a:rPr lang="en-US" altLang="zh-TW" sz="2200" b="1" dirty="0"/>
              <a:t>)(Academic Affairs System)”</a:t>
            </a:r>
            <a:endParaRPr lang="zh-TW" altLang="en-US" sz="2200" b="1" dirty="0"/>
          </a:p>
        </p:txBody>
      </p:sp>
      <p:sp>
        <p:nvSpPr>
          <p:cNvPr id="6" name="矩形 5"/>
          <p:cNvSpPr/>
          <p:nvPr/>
        </p:nvSpPr>
        <p:spPr>
          <a:xfrm>
            <a:off x="3802636" y="1947135"/>
            <a:ext cx="1156990" cy="2528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252562" y="4007483"/>
            <a:ext cx="2776882" cy="584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959626" y="2199939"/>
            <a:ext cx="3209309" cy="18189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52209" y="160425"/>
            <a:ext cx="1086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/>
              <a:t>學習預警查詢</a:t>
            </a:r>
            <a:r>
              <a:rPr lang="en-US" altLang="zh-TW" sz="3200" b="1" dirty="0"/>
              <a:t>(Learning warning query)– </a:t>
            </a:r>
            <a:r>
              <a:rPr lang="zh-TW" altLang="en-US" sz="3200" b="1" dirty="0"/>
              <a:t>學生端操作流程</a:t>
            </a:r>
            <a:endParaRPr lang="zh-TW" altLang="en-US" sz="320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972" y="165569"/>
            <a:ext cx="497432" cy="452432"/>
          </a:xfrm>
          <a:prstGeom prst="rect">
            <a:avLst/>
          </a:prstGeom>
        </p:spPr>
      </p:pic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800" smtClean="0"/>
              <a:pPr/>
              <a:t>2</a:t>
            </a:fld>
            <a:endParaRPr lang="en-US" sz="1800" dirty="0"/>
          </a:p>
        </p:txBody>
      </p:sp>
      <p:sp>
        <p:nvSpPr>
          <p:cNvPr id="16" name="矩形 15"/>
          <p:cNvSpPr/>
          <p:nvPr/>
        </p:nvSpPr>
        <p:spPr>
          <a:xfrm>
            <a:off x="3915094" y="1310629"/>
            <a:ext cx="914400" cy="169334"/>
          </a:xfrm>
          <a:prstGeom prst="rect">
            <a:avLst/>
          </a:prstGeom>
          <a:solidFill>
            <a:srgbClr val="D5E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15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200" y="820800"/>
            <a:ext cx="3240000" cy="5220000"/>
          </a:xfrm>
        </p:spPr>
        <p:txBody>
          <a:bodyPr anchor="t">
            <a:normAutofit/>
          </a:bodyPr>
          <a:lstStyle/>
          <a:p>
            <a:r>
              <a:rPr lang="en-US" altLang="zh-TW" sz="2400" b="1" dirty="0"/>
              <a:t>4.</a:t>
            </a:r>
            <a:r>
              <a:rPr lang="zh-TW" altLang="en-US" sz="2400" b="1" dirty="0"/>
              <a:t>點選</a:t>
            </a:r>
            <a:r>
              <a:rPr lang="zh-TW" altLang="zh-TW" sz="2400" b="1" dirty="0"/>
              <a:t>「</a:t>
            </a:r>
            <a:r>
              <a:rPr lang="zh-TW" altLang="en-US" sz="2400" b="1" dirty="0"/>
              <a:t>成績資訊</a:t>
            </a:r>
            <a:r>
              <a:rPr lang="en-US" altLang="zh-TW" sz="2400" b="1" dirty="0"/>
              <a:t>(Grading) </a:t>
            </a:r>
            <a:r>
              <a:rPr lang="zh-TW" altLang="zh-TW" sz="2400" b="1" dirty="0"/>
              <a:t>」</a:t>
            </a:r>
            <a:r>
              <a:rPr lang="zh-TW" altLang="en-US" sz="2400" b="1" dirty="0"/>
              <a:t>。</a:t>
            </a:r>
            <a:br>
              <a:rPr lang="en-US" altLang="zh-TW" sz="2400" b="1" dirty="0"/>
            </a:br>
            <a:r>
              <a:rPr lang="en-US" altLang="zh-TW" sz="2400" b="1" dirty="0"/>
              <a:t>5.</a:t>
            </a:r>
            <a:r>
              <a:rPr lang="zh-TW" altLang="en-US" sz="2400" b="1" dirty="0"/>
              <a:t> 選擇</a:t>
            </a:r>
            <a:r>
              <a:rPr lang="zh-TW" altLang="zh-TW" sz="2400" b="1" dirty="0"/>
              <a:t>「 </a:t>
            </a:r>
            <a:r>
              <a:rPr lang="en-US" altLang="zh-TW" sz="2400" b="1" dirty="0"/>
              <a:t>SC0112-</a:t>
            </a:r>
            <a:r>
              <a:rPr lang="zh-TW" altLang="en-US" sz="2400" b="1" dirty="0"/>
              <a:t>學習預警查詢</a:t>
            </a:r>
            <a:r>
              <a:rPr lang="en-US" altLang="zh-TW" sz="2400" b="1" dirty="0"/>
              <a:t>(Learning warning query)</a:t>
            </a:r>
            <a:r>
              <a:rPr lang="zh-TW" altLang="zh-TW" sz="2400" b="1" dirty="0"/>
              <a:t>」</a:t>
            </a:r>
            <a:r>
              <a:rPr lang="zh-TW" altLang="en-US" sz="2400" b="1" dirty="0"/>
              <a:t>。</a:t>
            </a:r>
            <a:br>
              <a:rPr lang="en-US" altLang="zh-TW" sz="2400" b="1" dirty="0"/>
            </a:br>
            <a:br>
              <a:rPr lang="en-US" altLang="zh-TW" sz="2400" b="1" dirty="0"/>
            </a:br>
            <a:r>
              <a:rPr lang="en-US" altLang="zh-TW" sz="2000" b="1" dirty="0"/>
              <a:t>=====================</a:t>
            </a:r>
            <a:br>
              <a:rPr lang="en-US" altLang="zh-TW" sz="2000" b="1" dirty="0"/>
            </a:br>
            <a:br>
              <a:rPr lang="en-US" altLang="zh-TW" sz="2000" b="1" dirty="0"/>
            </a:br>
            <a:r>
              <a:rPr lang="en-US" altLang="zh-TW" sz="2000" b="1" dirty="0"/>
              <a:t>4.Click on the  "</a:t>
            </a:r>
            <a:r>
              <a:rPr lang="zh-TW" altLang="en-US" sz="2000" b="1" dirty="0"/>
              <a:t>成績資訊</a:t>
            </a:r>
            <a:r>
              <a:rPr lang="en-US" altLang="zh-TW" sz="2000" b="1" dirty="0"/>
              <a:t>(Grading) "</a:t>
            </a:r>
            <a:br>
              <a:rPr lang="en-US" altLang="zh-TW" sz="2000" b="1" dirty="0"/>
            </a:br>
            <a:r>
              <a:rPr lang="en-US" altLang="zh-TW" sz="2000" b="1" dirty="0"/>
              <a:t>5.Look for the option labeled " SC0112-</a:t>
            </a:r>
            <a:r>
              <a:rPr lang="zh-TW" altLang="en-US" sz="2000" b="1" dirty="0"/>
              <a:t>學習預警查詢</a:t>
            </a:r>
            <a:r>
              <a:rPr lang="en-US" altLang="zh-TW" sz="2000" b="1" dirty="0"/>
              <a:t>(Learning warning query) "</a:t>
            </a:r>
            <a:br>
              <a:rPr lang="en-US" altLang="zh-TW" sz="3600" b="1" dirty="0"/>
            </a:br>
            <a:endParaRPr lang="zh-TW" altLang="en-US" sz="28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52918" y="165568"/>
            <a:ext cx="1112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/>
              <a:t>學習預警查詢</a:t>
            </a:r>
            <a:r>
              <a:rPr lang="en-US" altLang="zh-TW" sz="3200" b="1" dirty="0"/>
              <a:t>(Learning warning query)– </a:t>
            </a:r>
            <a:r>
              <a:rPr lang="zh-TW" altLang="en-US" sz="3200" b="1" dirty="0"/>
              <a:t>學生端操作流程</a:t>
            </a:r>
            <a:endParaRPr lang="zh-TW" altLang="en-US" sz="3200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972" y="165569"/>
            <a:ext cx="497432" cy="452432"/>
          </a:xfrm>
          <a:prstGeom prst="rect">
            <a:avLst/>
          </a:prstGeom>
        </p:spPr>
      </p:pic>
      <p:sp>
        <p:nvSpPr>
          <p:cNvPr id="24" name="投影片編號版面配置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800" smtClean="0"/>
              <a:pPr/>
              <a:t>3</a:t>
            </a:fld>
            <a:endParaRPr 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014" b="8987"/>
          <a:stretch/>
        </p:blipFill>
        <p:spPr>
          <a:xfrm>
            <a:off x="3842923" y="750343"/>
            <a:ext cx="7315200" cy="341523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7566653" y="2666274"/>
            <a:ext cx="2648379" cy="1478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4551633" y="2666274"/>
            <a:ext cx="2604516" cy="1478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9" name="內容版面配置區 7"/>
          <p:cNvPicPr>
            <a:picLocks noChangeAspect="1"/>
          </p:cNvPicPr>
          <p:nvPr/>
        </p:nvPicPr>
        <p:blipFill rotWithShape="1">
          <a:blip r:embed="rId3"/>
          <a:srcRect l="40371" t="18043" r="27516" b="60098"/>
          <a:stretch/>
        </p:blipFill>
        <p:spPr>
          <a:xfrm>
            <a:off x="4233905" y="2924747"/>
            <a:ext cx="6118668" cy="234270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5" name="矩形 24"/>
          <p:cNvSpPr/>
          <p:nvPr/>
        </p:nvSpPr>
        <p:spPr>
          <a:xfrm>
            <a:off x="10423102" y="785623"/>
            <a:ext cx="735021" cy="181978"/>
          </a:xfrm>
          <a:prstGeom prst="rect">
            <a:avLst/>
          </a:prstGeom>
          <a:solidFill>
            <a:srgbClr val="4F4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50" b="1" dirty="0">
                <a:solidFill>
                  <a:srgbClr val="337AB7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目前使用者：謝曉明</a:t>
            </a:r>
          </a:p>
        </p:txBody>
      </p:sp>
      <p:sp>
        <p:nvSpPr>
          <p:cNvPr id="7" name="矩形 6"/>
          <p:cNvSpPr/>
          <p:nvPr/>
        </p:nvSpPr>
        <p:spPr>
          <a:xfrm>
            <a:off x="6790406" y="1214202"/>
            <a:ext cx="661563" cy="174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6806888" y="1435024"/>
            <a:ext cx="1461790" cy="144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4287169" y="3166245"/>
            <a:ext cx="1721745" cy="349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280939" y="3711887"/>
            <a:ext cx="3745461" cy="25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6189052" y="1639990"/>
            <a:ext cx="594252" cy="12542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3633930" y="2845460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Cooper Black" panose="0208090404030B020404" pitchFamily="18" charset="0"/>
              </a:rPr>
              <a:t>4</a:t>
            </a:r>
            <a:endParaRPr lang="zh-TW" altLang="en-US" sz="40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3707701" y="3457687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Cooper Black" panose="0208090404030B020404" pitchFamily="18" charset="0"/>
              </a:rPr>
              <a:t>5</a:t>
            </a:r>
            <a:endParaRPr lang="zh-TW" altLang="en-US" sz="40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4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200" y="820800"/>
            <a:ext cx="3240000" cy="522000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400" b="1" dirty="0"/>
              <a:t>6.</a:t>
            </a:r>
            <a:r>
              <a:rPr lang="zh-TW" altLang="en-US" sz="2400" b="1" dirty="0"/>
              <a:t> </a:t>
            </a:r>
            <a:r>
              <a:rPr lang="zh-TW" altLang="zh-TW" sz="2400" b="1" dirty="0"/>
              <a:t>「</a:t>
            </a:r>
            <a:r>
              <a:rPr lang="zh-TW" altLang="en-US" sz="2400" b="1" dirty="0"/>
              <a:t>期初預警查詢</a:t>
            </a:r>
            <a:r>
              <a:rPr lang="zh-TW" altLang="zh-TW" sz="2400" b="1" dirty="0"/>
              <a:t>」</a:t>
            </a:r>
            <a:r>
              <a:rPr lang="zh-TW" altLang="en-US" sz="2400" b="1" dirty="0"/>
              <a:t>、</a:t>
            </a:r>
            <a:r>
              <a:rPr lang="zh-TW" altLang="zh-TW" sz="2400" b="1" dirty="0"/>
              <a:t>「</a:t>
            </a:r>
            <a:r>
              <a:rPr lang="zh-TW" altLang="en-US" sz="2400" b="1" dirty="0"/>
              <a:t>期中預警查詢</a:t>
            </a:r>
            <a:r>
              <a:rPr lang="zh-TW" altLang="zh-TW" sz="2400" b="1" dirty="0"/>
              <a:t>」</a:t>
            </a:r>
            <a:r>
              <a:rPr lang="zh-TW" altLang="en-US" sz="2400" b="1" dirty="0"/>
              <a:t>頁面</a:t>
            </a:r>
            <a:r>
              <a:rPr lang="zh-TW" altLang="zh-TW" sz="2400" b="1" dirty="0"/>
              <a:t> </a:t>
            </a:r>
            <a:r>
              <a:rPr lang="zh-TW" altLang="en-US" sz="2400" b="1" dirty="0"/>
              <a:t>。</a:t>
            </a:r>
            <a:br>
              <a:rPr lang="en-US" altLang="zh-TW" sz="2000" b="1" dirty="0"/>
            </a:br>
            <a:br>
              <a:rPr lang="en-US" altLang="zh-TW" sz="2000" b="1" dirty="0"/>
            </a:br>
            <a:r>
              <a:rPr lang="en-US" altLang="zh-TW" sz="2000" b="1" dirty="0"/>
              <a:t>=====================</a:t>
            </a:r>
            <a:br>
              <a:rPr lang="en-US" altLang="zh-TW" sz="2000" b="1" dirty="0"/>
            </a:br>
            <a:br>
              <a:rPr lang="en-US" altLang="zh-TW" sz="2000" b="1" dirty="0"/>
            </a:br>
            <a:r>
              <a:rPr lang="en-US" altLang="zh-TW" sz="2000" b="1" dirty="0"/>
              <a:t>6.</a:t>
            </a:r>
            <a:r>
              <a:rPr lang="en-US" altLang="zh-TW" sz="2800" b="1" dirty="0"/>
              <a:t> </a:t>
            </a:r>
            <a:r>
              <a:rPr lang="en-US" altLang="zh-TW" sz="2000" b="1" dirty="0"/>
              <a:t>"</a:t>
            </a:r>
            <a:r>
              <a:rPr lang="zh-TW" altLang="en-US" sz="2000" b="1" dirty="0"/>
              <a:t>期初預警</a:t>
            </a:r>
            <a:r>
              <a:rPr lang="en-US" altLang="zh-TW" sz="2000" b="1" dirty="0"/>
              <a:t>Early Learning Warning Query " and "</a:t>
            </a:r>
            <a:r>
              <a:rPr lang="zh-TW" altLang="en-US" sz="2000" b="1" dirty="0"/>
              <a:t>期中預警</a:t>
            </a:r>
            <a:r>
              <a:rPr lang="en-US" altLang="zh-TW" sz="2000" b="1" dirty="0"/>
              <a:t>Mid-term Learning Warning Query " pages.</a:t>
            </a:r>
            <a:br>
              <a:rPr lang="en-US" altLang="zh-TW" sz="2000" b="1" dirty="0"/>
            </a:br>
            <a:endParaRPr lang="zh-TW" altLang="en-US" sz="20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52918" y="165569"/>
            <a:ext cx="11072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/>
              <a:t>學習預警查詢</a:t>
            </a:r>
            <a:r>
              <a:rPr lang="en-US" altLang="zh-TW" sz="3200" b="1" dirty="0"/>
              <a:t>(Learning warning query)– </a:t>
            </a:r>
            <a:r>
              <a:rPr lang="zh-TW" altLang="en-US" sz="3200" b="1" dirty="0"/>
              <a:t>學生端操作流程</a:t>
            </a:r>
            <a:endParaRPr lang="zh-TW" altLang="en-US" sz="3200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972" y="165569"/>
            <a:ext cx="497432" cy="45243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800" smtClean="0"/>
              <a:pPr/>
              <a:t>4</a:t>
            </a:fld>
            <a:endParaRPr lang="en-US" sz="18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360" b="31044"/>
          <a:stretch/>
        </p:blipFill>
        <p:spPr>
          <a:xfrm>
            <a:off x="3811398" y="840259"/>
            <a:ext cx="7315200" cy="2493445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7510147" y="2030287"/>
            <a:ext cx="768641" cy="106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6246966" y="2030287"/>
            <a:ext cx="652184" cy="89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10391577" y="850653"/>
            <a:ext cx="735021" cy="181978"/>
          </a:xfrm>
          <a:prstGeom prst="rect">
            <a:avLst/>
          </a:prstGeom>
          <a:solidFill>
            <a:srgbClr val="4F4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50" b="1" dirty="0">
                <a:solidFill>
                  <a:srgbClr val="337AB7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目前使用者：謝曉明</a:t>
            </a:r>
          </a:p>
        </p:txBody>
      </p:sp>
      <p:sp>
        <p:nvSpPr>
          <p:cNvPr id="65" name="矩形 64"/>
          <p:cNvSpPr/>
          <p:nvPr/>
        </p:nvSpPr>
        <p:spPr>
          <a:xfrm>
            <a:off x="11052085" y="788360"/>
            <a:ext cx="230224" cy="27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4020546" y="3860710"/>
            <a:ext cx="7020388" cy="2010112"/>
            <a:chOff x="4031697" y="3537328"/>
            <a:chExt cx="7020388" cy="2010112"/>
          </a:xfrm>
        </p:grpSpPr>
        <p:pic>
          <p:nvPicPr>
            <p:cNvPr id="66" name="內容版面配置區 6"/>
            <p:cNvPicPr>
              <a:picLocks noChangeAspect="1"/>
            </p:cNvPicPr>
            <p:nvPr/>
          </p:nvPicPr>
          <p:blipFill rotWithShape="1">
            <a:blip r:embed="rId3"/>
            <a:srcRect l="3722" t="41076" r="56482" b="38668"/>
            <a:stretch/>
          </p:blipFill>
          <p:spPr>
            <a:xfrm>
              <a:off x="4031697" y="3537328"/>
              <a:ext cx="7020388" cy="2010112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22" name="矩形 21"/>
            <p:cNvSpPr/>
            <p:nvPr/>
          </p:nvSpPr>
          <p:spPr>
            <a:xfrm>
              <a:off x="4087452" y="3637440"/>
              <a:ext cx="1284919" cy="34885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4098709" y="4598767"/>
              <a:ext cx="1284919" cy="34885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8" name="矩形 67"/>
          <p:cNvSpPr/>
          <p:nvPr/>
        </p:nvSpPr>
        <p:spPr>
          <a:xfrm>
            <a:off x="4085871" y="2217528"/>
            <a:ext cx="2128162" cy="778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1" name="直線單箭頭接點 60"/>
          <p:cNvCxnSpPr/>
          <p:nvPr/>
        </p:nvCxnSpPr>
        <p:spPr>
          <a:xfrm>
            <a:off x="5256651" y="2995924"/>
            <a:ext cx="307808" cy="8647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8987051" y="2021942"/>
            <a:ext cx="245660" cy="106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6292158" y="1989988"/>
            <a:ext cx="33685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日</a:t>
            </a:r>
            <a:r>
              <a:rPr lang="en-US" altLang="zh-TW" sz="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X</a:t>
            </a:r>
            <a:r>
              <a:rPr lang="zh-TW" altLang="en-US" sz="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三甲                                                  </a:t>
            </a:r>
            <a:r>
              <a:rPr lang="en-US" altLang="zh-TW" sz="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A109XX0000</a:t>
            </a:r>
            <a:r>
              <a:rPr lang="zh-TW" altLang="en-US" sz="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                           謝曉明</a:t>
            </a:r>
          </a:p>
        </p:txBody>
      </p:sp>
    </p:spTree>
    <p:extLst>
      <p:ext uri="{BB962C8B-B14F-4D97-AF65-F5344CB8AC3E}">
        <p14:creationId xmlns:p14="http://schemas.microsoft.com/office/powerpoint/2010/main" val="375485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200" y="820800"/>
            <a:ext cx="3240000" cy="522000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200" b="1" dirty="0"/>
              <a:t>6.</a:t>
            </a:r>
            <a:r>
              <a:rPr lang="zh-TW" altLang="en-US" sz="3200" b="1" dirty="0"/>
              <a:t> </a:t>
            </a:r>
            <a:r>
              <a:rPr lang="zh-TW" altLang="zh-TW" sz="3200" b="1" dirty="0"/>
              <a:t>「</a:t>
            </a:r>
            <a:r>
              <a:rPr lang="zh-TW" altLang="en-US" sz="3200" b="1" dirty="0"/>
              <a:t>期初預警查詢</a:t>
            </a:r>
            <a:r>
              <a:rPr lang="zh-TW" altLang="zh-TW" sz="3200" b="1" dirty="0"/>
              <a:t>」</a:t>
            </a:r>
            <a:r>
              <a:rPr lang="zh-TW" altLang="en-US" sz="3200" b="1" dirty="0"/>
              <a:t>、</a:t>
            </a:r>
            <a:r>
              <a:rPr lang="zh-TW" altLang="zh-TW" sz="3200" b="1" dirty="0"/>
              <a:t>「</a:t>
            </a:r>
            <a:r>
              <a:rPr lang="zh-TW" altLang="en-US" sz="3200" b="1" dirty="0"/>
              <a:t>期中預警查詢</a:t>
            </a:r>
            <a:r>
              <a:rPr lang="zh-TW" altLang="zh-TW" sz="3200" b="1" dirty="0"/>
              <a:t>」</a:t>
            </a:r>
            <a:r>
              <a:rPr lang="zh-TW" altLang="en-US" sz="3200" b="1" dirty="0"/>
              <a:t>頁面</a:t>
            </a:r>
            <a:r>
              <a:rPr lang="zh-TW" altLang="zh-TW" sz="3200" b="1" dirty="0"/>
              <a:t> </a:t>
            </a:r>
            <a:r>
              <a:rPr lang="zh-TW" altLang="en-US" sz="3200" b="1" dirty="0"/>
              <a:t>。</a:t>
            </a:r>
            <a:br>
              <a:rPr lang="en-US" altLang="zh-TW" sz="2800" b="1" dirty="0"/>
            </a:br>
            <a:br>
              <a:rPr lang="en-US" altLang="zh-TW" sz="2200" b="1" dirty="0"/>
            </a:br>
            <a:r>
              <a:rPr lang="en-US" altLang="zh-TW" sz="2200" b="1" dirty="0"/>
              <a:t>=====================</a:t>
            </a:r>
            <a:br>
              <a:rPr lang="en-US" altLang="zh-TW" sz="2200" b="1" dirty="0"/>
            </a:br>
            <a:br>
              <a:rPr lang="en-US" altLang="zh-TW" sz="2200" b="1" dirty="0"/>
            </a:br>
            <a:r>
              <a:rPr lang="en-US" altLang="zh-TW" sz="2200" b="1" dirty="0"/>
              <a:t>6. "</a:t>
            </a:r>
            <a:r>
              <a:rPr lang="zh-TW" altLang="en-US" sz="2200" b="1" dirty="0"/>
              <a:t>期初預警</a:t>
            </a:r>
            <a:r>
              <a:rPr lang="en-US" altLang="zh-TW" sz="2200" b="1" dirty="0"/>
              <a:t>Early Learning Warning Query " and "</a:t>
            </a:r>
            <a:r>
              <a:rPr lang="zh-TW" altLang="en-US" sz="2200" b="1" dirty="0"/>
              <a:t>期中預警</a:t>
            </a:r>
            <a:r>
              <a:rPr lang="en-US" altLang="zh-TW" sz="2200" b="1" dirty="0"/>
              <a:t>Mid-term Learning Warning Query " pages.</a:t>
            </a:r>
            <a:br>
              <a:rPr lang="en-US" altLang="zh-TW" sz="2200" b="1" dirty="0"/>
            </a:br>
            <a:endParaRPr lang="zh-TW" altLang="en-US" sz="22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52918" y="165569"/>
            <a:ext cx="11072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/>
              <a:t>學習預警查詢</a:t>
            </a:r>
            <a:r>
              <a:rPr lang="en-US" altLang="zh-TW" sz="3200" b="1" dirty="0"/>
              <a:t>(Learning warning query)– </a:t>
            </a:r>
            <a:r>
              <a:rPr lang="zh-TW" altLang="en-US" sz="3200" b="1" dirty="0"/>
              <a:t>學生端操作流程</a:t>
            </a:r>
            <a:endParaRPr lang="zh-TW" altLang="en-US" sz="3200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972" y="165569"/>
            <a:ext cx="497432" cy="45243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800" smtClean="0"/>
              <a:pPr/>
              <a:t>5</a:t>
            </a:fld>
            <a:endParaRPr lang="en-US" sz="1800" dirty="0"/>
          </a:p>
        </p:txBody>
      </p:sp>
      <p:sp>
        <p:nvSpPr>
          <p:cNvPr id="53" name="矩形 52"/>
          <p:cNvSpPr/>
          <p:nvPr/>
        </p:nvSpPr>
        <p:spPr>
          <a:xfrm>
            <a:off x="7510147" y="2030287"/>
            <a:ext cx="768641" cy="106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6246966" y="2030287"/>
            <a:ext cx="652184" cy="89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/>
        </p:nvSpPr>
        <p:spPr>
          <a:xfrm>
            <a:off x="11052085" y="788360"/>
            <a:ext cx="230224" cy="27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/>
        </p:nvSpPr>
        <p:spPr>
          <a:xfrm>
            <a:off x="8987051" y="2021942"/>
            <a:ext cx="245660" cy="106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41" t="9156" r="4792" b="17210"/>
          <a:stretch/>
        </p:blipFill>
        <p:spPr>
          <a:xfrm>
            <a:off x="3704514" y="597754"/>
            <a:ext cx="7719142" cy="3465195"/>
          </a:xfrm>
          <a:prstGeom prst="rect">
            <a:avLst/>
          </a:prstGeom>
        </p:spPr>
      </p:pic>
      <p:pic>
        <p:nvPicPr>
          <p:cNvPr id="16" name="內容版面配置區 4"/>
          <p:cNvPicPr>
            <a:picLocks noChangeAspect="1"/>
          </p:cNvPicPr>
          <p:nvPr/>
        </p:nvPicPr>
        <p:blipFill rotWithShape="1">
          <a:blip r:embed="rId4"/>
          <a:srcRect l="3682" t="24598" r="4793" b="23613"/>
          <a:stretch/>
        </p:blipFill>
        <p:spPr>
          <a:xfrm>
            <a:off x="3802412" y="4062949"/>
            <a:ext cx="7621244" cy="242574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471144" y="1296619"/>
            <a:ext cx="1590569" cy="151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5383530" y="2207172"/>
            <a:ext cx="254977" cy="1407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331596" y="4637002"/>
            <a:ext cx="254977" cy="1407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7311580" y="1296619"/>
            <a:ext cx="76507" cy="8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7286056" y="1388164"/>
            <a:ext cx="138474" cy="92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8278939" y="1301895"/>
            <a:ext cx="178277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7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A109XX0000</a:t>
            </a:r>
            <a:r>
              <a:rPr lang="zh-TW" altLang="en-US" sz="7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                  謝曉明</a:t>
            </a:r>
          </a:p>
        </p:txBody>
      </p:sp>
    </p:spTree>
    <p:extLst>
      <p:ext uri="{BB962C8B-B14F-4D97-AF65-F5344CB8AC3E}">
        <p14:creationId xmlns:p14="http://schemas.microsoft.com/office/powerpoint/2010/main" val="290020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200" y="820800"/>
            <a:ext cx="3240000" cy="522000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400" b="1" dirty="0"/>
              <a:t>6.</a:t>
            </a:r>
            <a:r>
              <a:rPr lang="zh-TW" altLang="en-US" sz="2400" b="1" dirty="0"/>
              <a:t> </a:t>
            </a:r>
            <a:r>
              <a:rPr lang="zh-TW" altLang="zh-TW" sz="2400" b="1" dirty="0"/>
              <a:t>「</a:t>
            </a:r>
            <a:r>
              <a:rPr lang="zh-TW" altLang="en-US" sz="2400" b="1" dirty="0"/>
              <a:t>期初預警查詢</a:t>
            </a:r>
            <a:r>
              <a:rPr lang="zh-TW" altLang="zh-TW" sz="2400" b="1" dirty="0"/>
              <a:t>」</a:t>
            </a:r>
            <a:r>
              <a:rPr lang="zh-TW" altLang="en-US" sz="2400" b="1" dirty="0"/>
              <a:t>、</a:t>
            </a:r>
            <a:r>
              <a:rPr lang="zh-TW" altLang="zh-TW" sz="2400" b="1" dirty="0"/>
              <a:t>「</a:t>
            </a:r>
            <a:r>
              <a:rPr lang="zh-TW" altLang="en-US" sz="2400" b="1" dirty="0"/>
              <a:t>期中預警查詢</a:t>
            </a:r>
            <a:r>
              <a:rPr lang="zh-TW" altLang="zh-TW" sz="2400" b="1" dirty="0"/>
              <a:t>」</a:t>
            </a:r>
            <a:r>
              <a:rPr lang="zh-TW" altLang="en-US" sz="2400" b="1" dirty="0"/>
              <a:t>頁面</a:t>
            </a:r>
            <a:r>
              <a:rPr lang="zh-TW" altLang="zh-TW" sz="2400" b="1" dirty="0"/>
              <a:t> </a:t>
            </a:r>
            <a:r>
              <a:rPr lang="zh-TW" altLang="en-US" sz="2400" b="1" dirty="0"/>
              <a:t>。</a:t>
            </a:r>
            <a:br>
              <a:rPr lang="en-US" altLang="zh-TW" sz="2700" b="1" dirty="0"/>
            </a:br>
            <a:br>
              <a:rPr lang="en-US" altLang="zh-TW" sz="2200" b="1" dirty="0"/>
            </a:br>
            <a:r>
              <a:rPr lang="en-US" altLang="zh-TW" sz="2200" b="1" dirty="0"/>
              <a:t>=====================</a:t>
            </a:r>
            <a:br>
              <a:rPr lang="en-US" altLang="zh-TW" sz="2200" b="1" dirty="0"/>
            </a:br>
            <a:br>
              <a:rPr lang="en-US" altLang="zh-TW" sz="2200" b="1" dirty="0"/>
            </a:br>
            <a:r>
              <a:rPr lang="en-US" altLang="zh-TW" sz="2200" b="1" dirty="0"/>
              <a:t>6. "</a:t>
            </a:r>
            <a:r>
              <a:rPr lang="zh-TW" altLang="en-US" sz="2200" b="1" dirty="0"/>
              <a:t>期初預警</a:t>
            </a:r>
            <a:r>
              <a:rPr lang="en-US" altLang="zh-TW" sz="2200" b="1" dirty="0"/>
              <a:t>Early Learning Warning Query " and "</a:t>
            </a:r>
            <a:r>
              <a:rPr lang="zh-TW" altLang="en-US" sz="2200" b="1" dirty="0"/>
              <a:t>期中預警</a:t>
            </a:r>
            <a:r>
              <a:rPr lang="en-US" altLang="zh-TW" sz="2200" b="1" dirty="0"/>
              <a:t>Mid-term Learning Warning Query " pages.</a:t>
            </a:r>
            <a:endParaRPr lang="zh-TW" altLang="en-US" sz="22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52918" y="165569"/>
            <a:ext cx="11072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/>
              <a:t>學習預警查詢</a:t>
            </a:r>
            <a:r>
              <a:rPr lang="en-US" altLang="zh-TW" sz="3200" b="1" dirty="0"/>
              <a:t>(Learning warning query)– </a:t>
            </a:r>
            <a:r>
              <a:rPr lang="zh-TW" altLang="en-US" sz="3200" b="1" dirty="0"/>
              <a:t>學生端操作流程</a:t>
            </a:r>
            <a:endParaRPr lang="zh-TW" altLang="en-US" sz="3200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972" y="165569"/>
            <a:ext cx="497432" cy="45243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800" smtClean="0"/>
              <a:pPr/>
              <a:t>6</a:t>
            </a:fld>
            <a:endParaRPr lang="en-US" sz="1800" dirty="0"/>
          </a:p>
        </p:txBody>
      </p:sp>
      <p:sp>
        <p:nvSpPr>
          <p:cNvPr id="53" name="矩形 52"/>
          <p:cNvSpPr/>
          <p:nvPr/>
        </p:nvSpPr>
        <p:spPr>
          <a:xfrm>
            <a:off x="7510147" y="2030287"/>
            <a:ext cx="768641" cy="106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6246966" y="2030287"/>
            <a:ext cx="652184" cy="89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/>
        </p:nvSpPr>
        <p:spPr>
          <a:xfrm>
            <a:off x="11052085" y="788360"/>
            <a:ext cx="230224" cy="27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/>
        </p:nvSpPr>
        <p:spPr>
          <a:xfrm>
            <a:off x="8987051" y="2021942"/>
            <a:ext cx="245660" cy="106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23" t="8777" r="4345" b="10558"/>
          <a:stretch/>
        </p:blipFill>
        <p:spPr>
          <a:xfrm>
            <a:off x="3481722" y="750344"/>
            <a:ext cx="8308201" cy="4060799"/>
          </a:xfrm>
          <a:prstGeom prst="rect">
            <a:avLst/>
          </a:prstGeom>
        </p:spPr>
      </p:pic>
      <p:sp>
        <p:nvSpPr>
          <p:cNvPr id="40" name="文字方塊 39"/>
          <p:cNvSpPr txBox="1"/>
          <p:nvPr/>
        </p:nvSpPr>
        <p:spPr>
          <a:xfrm>
            <a:off x="6383051" y="1245948"/>
            <a:ext cx="389168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日</a:t>
            </a:r>
            <a:r>
              <a:rPr lang="en-US" altLang="zh-TW" sz="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X</a:t>
            </a:r>
            <a:r>
              <a:rPr lang="zh-TW" altLang="en-US" sz="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三甲                                                               </a:t>
            </a:r>
            <a:r>
              <a:rPr lang="en-US" altLang="zh-TW" sz="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A109XX0000</a:t>
            </a:r>
            <a:r>
              <a:rPr lang="zh-TW" altLang="en-US" sz="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                                          謝曉明</a:t>
            </a:r>
          </a:p>
        </p:txBody>
      </p:sp>
      <p:sp>
        <p:nvSpPr>
          <p:cNvPr id="11" name="矩形 10"/>
          <p:cNvSpPr/>
          <p:nvPr/>
        </p:nvSpPr>
        <p:spPr>
          <a:xfrm>
            <a:off x="5424854" y="1947496"/>
            <a:ext cx="254977" cy="896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5216769" y="3618035"/>
            <a:ext cx="254977" cy="712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774464"/>
      </p:ext>
    </p:extLst>
  </p:cSld>
  <p:clrMapOvr>
    <a:masterClrMapping/>
  </p:clrMapOvr>
</p:sld>
</file>

<file path=ppt/theme/theme1.xml><?xml version="1.0" encoding="utf-8"?>
<a:theme xmlns:a="http://schemas.openxmlformats.org/drawingml/2006/main" name="框架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3033</TotalTime>
  <Words>384</Words>
  <Application>Microsoft Office PowerPoint</Application>
  <PresentationFormat>寬螢幕</PresentationFormat>
  <Paragraphs>25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Cooper Black</vt:lpstr>
      <vt:lpstr>Corbel</vt:lpstr>
      <vt:lpstr>Wingdings 2</vt:lpstr>
      <vt:lpstr>框架</vt:lpstr>
      <vt:lpstr>學習預警查詢 (Learning Warning Query) – 學生端操作流程 For Current Students</vt:lpstr>
      <vt:lpstr>1.登入校務系統。 2.點選「教務資訊模組」。 3.點選「教務資訊系統(新版) 」。  ===================== 1.Log in to the Administration System. 2.Click on the  "教務資訊模組(Academic Affairs Module)" icon. 3.Look for the option labeled"教務資訊系統(新版)(Academic Affairs System)”</vt:lpstr>
      <vt:lpstr>4.點選「成績資訊(Grading) 」。 5. 選擇「 SC0112-學習預警查詢(Learning warning query)」。  =====================  4.Click on the  "成績資訊(Grading) " 5.Look for the option labeled " SC0112-學習預警查詢(Learning warning query) " </vt:lpstr>
      <vt:lpstr>6. 「期初預警查詢」、「期中預警查詢」頁面 。  =====================  6. "期初預警Early Learning Warning Query " and "期中預警Mid-term Learning Warning Query " pages. </vt:lpstr>
      <vt:lpstr>6. 「期初預警查詢」、「期中預警查詢」頁面 。  =====================  6. "期初預警Early Learning Warning Query " and "期中預警Mid-term Learning Warning Query " pages. </vt:lpstr>
      <vt:lpstr>6. 「期初預警查詢」、「期中預警查詢」頁面 。  =====================  6. "期初預警Early Learning Warning Query " and "期中預警Mid-term Learning Warning Query " pages.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先期輔導及期中輔導預警  – 導師端操作流程</dc:title>
  <dc:creator>user</dc:creator>
  <cp:lastModifiedBy>chaoi</cp:lastModifiedBy>
  <cp:revision>69</cp:revision>
  <cp:lastPrinted>2023-11-20T02:57:28Z</cp:lastPrinted>
  <dcterms:created xsi:type="dcterms:W3CDTF">2021-08-04T03:08:29Z</dcterms:created>
  <dcterms:modified xsi:type="dcterms:W3CDTF">2024-11-05T08:31:48Z</dcterms:modified>
</cp:coreProperties>
</file>